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44">
          <p15:clr>
            <a:srgbClr val="9AA0A6"/>
          </p15:clr>
        </p15:guide>
        <p15:guide id="2" pos="7416">
          <p15:clr>
            <a:srgbClr val="9AA0A6"/>
          </p15:clr>
        </p15:guide>
        <p15:guide id="3" pos="264">
          <p15:clr>
            <a:srgbClr val="9AA0A6"/>
          </p15:clr>
        </p15:guide>
        <p15:guide id="4" orient="horz" pos="4176">
          <p15:clr>
            <a:srgbClr val="9AA0A6"/>
          </p15:clr>
        </p15:guide>
        <p15:guide id="5" orient="horz" pos="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CBC4E9E-64A0-480B-BCFE-3360D82DF1EA}">
  <a:tblStyle styleId="{2CBC4E9E-64A0-480B-BCFE-3360D82DF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144"/>
        <p:guide orient="horz" pos="4176"/>
        <p:guide orient="horz" pos="240"/>
        <p:guide pos="7416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0084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0ea86040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0ea86040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0ea86040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0ea86040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ea86040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90ea86040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0cdf168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90cdf168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c81267f3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c81267f3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0ea86040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90ea86040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81267f3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8c81267f3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ea8604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90ea8604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ea86040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90ea86040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ea86040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90ea86040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ea86040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90ea86040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0ea86040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90ea86040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ea86040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0ea86040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 descr="How to Write a Great Client Report: 7 Tips | MBO Partners"/>
          <p:cNvPicPr preferRelativeResize="0"/>
          <p:nvPr/>
        </p:nvPicPr>
        <p:blipFill rotWithShape="1">
          <a:blip r:embed="rId2">
            <a:alphaModFix/>
          </a:blip>
          <a:srcRect t="6712" b="870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20411" y="3602038"/>
            <a:ext cx="6400800" cy="2943905"/>
          </a:xfrm>
          <a:prstGeom prst="rect">
            <a:avLst/>
          </a:prstGeom>
          <a:solidFill>
            <a:srgbClr val="0E161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-14515" y="3634695"/>
            <a:ext cx="6294904" cy="128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0"/>
              <a:buFont typeface="Bookman Old Style"/>
              <a:buNone/>
            </a:pPr>
            <a:r>
              <a:rPr lang="en-US" sz="528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Campaign Report</a:t>
            </a:r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0" y="4841963"/>
            <a:ext cx="61744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00" y="251596"/>
            <a:ext cx="2894403" cy="870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 descr="2020 的 Colorful Square Frame, Frame Design, Frame Vector PNG ..."/>
          <p:cNvPicPr preferRelativeResize="0"/>
          <p:nvPr/>
        </p:nvPicPr>
        <p:blipFill rotWithShape="1">
          <a:blip r:embed="rId2">
            <a:alphaModFix/>
          </a:blip>
          <a:srcRect b="57839"/>
          <a:stretch/>
        </p:blipFill>
        <p:spPr>
          <a:xfrm rot="5400000">
            <a:off x="7322456" y="1988457"/>
            <a:ext cx="6850743" cy="288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Vector Text Box Clipart"/>
          <p:cNvPicPr preferRelativeResize="0"/>
          <p:nvPr/>
        </p:nvPicPr>
        <p:blipFill rotWithShape="1">
          <a:blip r:embed="rId3">
            <a:alphaModFix/>
          </a:blip>
          <a:srcRect l="3193" t="11127" r="4051" b="9893"/>
          <a:stretch/>
        </p:blipFill>
        <p:spPr>
          <a:xfrm>
            <a:off x="0" y="7258"/>
            <a:ext cx="3474163" cy="173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50" y="6492875"/>
            <a:ext cx="936900" cy="281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/>
          <p:nvPr/>
        </p:nvSpPr>
        <p:spPr>
          <a:xfrm>
            <a:off x="722086" y="251814"/>
            <a:ext cx="27520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Campaign Stats</a:t>
            </a: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4" descr="Vector Text Box Clipart"/>
          <p:cNvPicPr preferRelativeResize="0"/>
          <p:nvPr/>
        </p:nvPicPr>
        <p:blipFill rotWithShape="1">
          <a:blip r:embed="rId2">
            <a:alphaModFix/>
          </a:blip>
          <a:srcRect l="3193" t="11127" r="4051" b="9893"/>
          <a:stretch/>
        </p:blipFill>
        <p:spPr>
          <a:xfrm>
            <a:off x="0" y="7258"/>
            <a:ext cx="3474163" cy="173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People holding banner | Free Vector"/>
          <p:cNvPicPr preferRelativeResize="0"/>
          <p:nvPr/>
        </p:nvPicPr>
        <p:blipFill rotWithShape="1">
          <a:blip r:embed="rId3">
            <a:alphaModFix/>
          </a:blip>
          <a:srcRect b="15495"/>
          <a:stretch/>
        </p:blipFill>
        <p:spPr>
          <a:xfrm>
            <a:off x="4038600" y="7258"/>
            <a:ext cx="7924800" cy="669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" y="2023705"/>
            <a:ext cx="3962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50" y="6492875"/>
            <a:ext cx="936900" cy="2818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722086" y="251814"/>
            <a:ext cx="27520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Campaign Stats</a:t>
            </a: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5" descr="Vector Text Box Clipart"/>
          <p:cNvPicPr preferRelativeResize="0"/>
          <p:nvPr/>
        </p:nvPicPr>
        <p:blipFill rotWithShape="1">
          <a:blip r:embed="rId2">
            <a:alphaModFix/>
          </a:blip>
          <a:srcRect l="3193" t="11127" r="4051" b="9893"/>
          <a:stretch/>
        </p:blipFill>
        <p:spPr>
          <a:xfrm>
            <a:off x="0" y="7258"/>
            <a:ext cx="3474163" cy="173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 descr="Blue geometric png, Picture #448258 blue geometric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50" y="6492875"/>
            <a:ext cx="936900" cy="28186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722086" y="251814"/>
            <a:ext cx="27520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Campaign</a:t>
            </a: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552450" y="3218061"/>
            <a:ext cx="5543550" cy="29319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  <a:reflection stA="50000" endA="300" endPos="38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9825" y="432517"/>
            <a:ext cx="4832350" cy="14537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/>
          <p:nvPr/>
        </p:nvSpPr>
        <p:spPr>
          <a:xfrm>
            <a:off x="895350" y="4022298"/>
            <a:ext cx="48577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353725" y="4845600"/>
            <a:ext cx="5928600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>
                <a:solidFill>
                  <a:schemeClr val="lt1"/>
                </a:solidFill>
                <a:latin typeface="Mangal"/>
                <a:ea typeface="Mangal"/>
                <a:cs typeface="Mangal"/>
                <a:sym typeface="Mangal"/>
              </a:rPr>
              <a:t>Eid Health Survey Campaign: BRAC &amp; Lifebuoy Initiative</a:t>
            </a:r>
            <a:endParaRPr sz="2800"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228600"/>
            <a:ext cx="1741701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 t="18506" b="26333"/>
          <a:stretch/>
        </p:blipFill>
        <p:spPr>
          <a:xfrm>
            <a:off x="2427725" y="228600"/>
            <a:ext cx="207009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08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98" y="2281663"/>
            <a:ext cx="6237201" cy="3851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72" name="Google Shape;172;p22"/>
          <p:cNvGraphicFramePr/>
          <p:nvPr>
            <p:extLst>
              <p:ext uri="{D42A27DB-BD31-4B8C-83A1-F6EECF244321}">
                <p14:modId xmlns:p14="http://schemas.microsoft.com/office/powerpoint/2010/main" val="3386166877"/>
              </p:ext>
            </p:extLst>
          </p:nvPr>
        </p:nvGraphicFramePr>
        <p:xfrm>
          <a:off x="6465150" y="2697265"/>
          <a:ext cx="5636550" cy="2893251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3917125"/>
                <a:gridCol w="1719425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What are the factors mostly detrimental to washing hands?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Soap and water not available when needed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44.90%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Soaps are costly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7.60%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Do not have time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9.20%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Do not remember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38.40%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09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50" y="2052844"/>
            <a:ext cx="6718725" cy="41488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79" name="Google Shape;179;p23"/>
          <p:cNvGraphicFramePr/>
          <p:nvPr>
            <p:extLst>
              <p:ext uri="{D42A27DB-BD31-4B8C-83A1-F6EECF244321}">
                <p14:modId xmlns:p14="http://schemas.microsoft.com/office/powerpoint/2010/main" val="1216847920"/>
              </p:ext>
            </p:extLst>
          </p:nvPr>
        </p:nvGraphicFramePr>
        <p:xfrm>
          <a:off x="7043000" y="2418325"/>
          <a:ext cx="4911225" cy="3063240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2705275"/>
                <a:gridCol w="2205950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How long do people need to wash hands to reduce the risk of contacting COVID-19?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10 seconds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4.60%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20 seconds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90.10%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1 minute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4.40%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5 minutes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1.00%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10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5" y="2287775"/>
            <a:ext cx="6215601" cy="3838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86" name="Google Shape;186;p24"/>
          <p:cNvGraphicFramePr/>
          <p:nvPr>
            <p:extLst>
              <p:ext uri="{D42A27DB-BD31-4B8C-83A1-F6EECF244321}">
                <p14:modId xmlns:p14="http://schemas.microsoft.com/office/powerpoint/2010/main" val="724297274"/>
              </p:ext>
            </p:extLst>
          </p:nvPr>
        </p:nvGraphicFramePr>
        <p:xfrm>
          <a:off x="6455325" y="2613585"/>
          <a:ext cx="5635075" cy="3063240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4253075"/>
                <a:gridCol w="1382000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What bars people to maintain a minimum of 3-foot distance from each other?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Fail</a:t>
                      </a:r>
                      <a:r>
                        <a:rPr lang="en-US" sz="2000" baseline="0" dirty="0" smtClean="0"/>
                        <a:t> to remember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6.10%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Others do not follow rule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61.10%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Cant find enough space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30.10%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Do not have clear conception on this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2.70%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0" y="835200"/>
            <a:ext cx="351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l="25311" r="22925"/>
          <a:stretch/>
        </p:blipFill>
        <p:spPr>
          <a:xfrm>
            <a:off x="7150100" y="599400"/>
            <a:ext cx="4622799" cy="595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 l="14337" r="22391"/>
          <a:stretch/>
        </p:blipFill>
        <p:spPr>
          <a:xfrm>
            <a:off x="1851375" y="1907200"/>
            <a:ext cx="4559301" cy="4803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689063" y="797867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Screenshot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47900"/>
          <a:stretch/>
        </p:blipFill>
        <p:spPr>
          <a:xfrm>
            <a:off x="3556975" y="0"/>
            <a:ext cx="4376467" cy="670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t="51904"/>
          <a:stretch/>
        </p:blipFill>
        <p:spPr>
          <a:xfrm>
            <a:off x="7505313" y="228600"/>
            <a:ext cx="4686688" cy="662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689063" y="797867"/>
            <a:ext cx="2537400" cy="61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Screenshot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75" y="2535252"/>
            <a:ext cx="3975125" cy="367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900" y="63500"/>
            <a:ext cx="3975125" cy="34106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700" y="3020500"/>
            <a:ext cx="4324575" cy="3736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6308035" y="3273286"/>
            <a:ext cx="5393635" cy="2809461"/>
          </a:xfrm>
          <a:prstGeom prst="roundRect">
            <a:avLst>
              <a:gd name="adj" fmla="val 16667"/>
            </a:avLst>
          </a:prstGeom>
          <a:noFill/>
          <a:ln w="55000" cap="flat" cmpd="thickThin">
            <a:solidFill>
              <a:srgbClr val="5686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6815127" y="3479250"/>
            <a:ext cx="4377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Prepared &amp; Checked by Prothom Alo Digital</a:t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7111200" y="4851775"/>
            <a:ext cx="37857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Bipasha Bala Shanta</a:t>
            </a:r>
            <a:endParaRPr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Executive, Digital Marketing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r="33541"/>
          <a:stretch/>
        </p:blipFill>
        <p:spPr>
          <a:xfrm>
            <a:off x="7779325" y="4319525"/>
            <a:ext cx="2449299" cy="7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r="49991" b="52656"/>
          <a:stretch/>
        </p:blipFill>
        <p:spPr>
          <a:xfrm>
            <a:off x="520375" y="2054450"/>
            <a:ext cx="2528240" cy="172688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10" name="Google Shape;110;p14"/>
          <p:cNvSpPr txBox="1"/>
          <p:nvPr/>
        </p:nvSpPr>
        <p:spPr>
          <a:xfrm>
            <a:off x="696425" y="2824726"/>
            <a:ext cx="2193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3.09 M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3600"/>
          </a:p>
        </p:txBody>
      </p:sp>
      <p:sp>
        <p:nvSpPr>
          <p:cNvPr id="111" name="Google Shape;111;p14"/>
          <p:cNvSpPr/>
          <p:nvPr/>
        </p:nvSpPr>
        <p:spPr>
          <a:xfrm>
            <a:off x="73300" y="835225"/>
            <a:ext cx="338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 &amp; FB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136573" y="2175305"/>
            <a:ext cx="1207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Reach</a:t>
            </a:r>
            <a:endParaRPr b="1"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l="49163" r="-1095" b="52656"/>
          <a:stretch/>
        </p:blipFill>
        <p:spPr>
          <a:xfrm>
            <a:off x="480337" y="3969319"/>
            <a:ext cx="2625499" cy="172688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114" name="Google Shape;114;p14"/>
          <p:cNvSpPr txBox="1"/>
          <p:nvPr/>
        </p:nvSpPr>
        <p:spPr>
          <a:xfrm>
            <a:off x="718429" y="4134056"/>
            <a:ext cx="21933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endParaRPr b="1"/>
          </a:p>
        </p:txBody>
      </p:sp>
      <p:sp>
        <p:nvSpPr>
          <p:cNvPr id="115" name="Google Shape;115;p14"/>
          <p:cNvSpPr txBox="1"/>
          <p:nvPr/>
        </p:nvSpPr>
        <p:spPr>
          <a:xfrm>
            <a:off x="692485" y="4731059"/>
            <a:ext cx="21933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320,781</a:t>
            </a:r>
            <a:endParaRPr sz="3600"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 l="3466" r="4086"/>
          <a:stretch/>
        </p:blipFill>
        <p:spPr>
          <a:xfrm>
            <a:off x="3328350" y="1952650"/>
            <a:ext cx="8344148" cy="4125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01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875" y="2050438"/>
            <a:ext cx="7391800" cy="45789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23" name="Google Shape;123;p15"/>
          <p:cNvGraphicFramePr/>
          <p:nvPr>
            <p:extLst>
              <p:ext uri="{D42A27DB-BD31-4B8C-83A1-F6EECF244321}">
                <p14:modId xmlns:p14="http://schemas.microsoft.com/office/powerpoint/2010/main" val="66289079"/>
              </p:ext>
            </p:extLst>
          </p:nvPr>
        </p:nvGraphicFramePr>
        <p:xfrm>
          <a:off x="154325" y="2796875"/>
          <a:ext cx="4195925" cy="2238376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2091075"/>
                <a:gridCol w="2104850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Do you think masks</a:t>
                      </a:r>
                      <a:r>
                        <a:rPr lang="en-US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are likely to reduce the spread of COVID-19?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smtClean="0"/>
                        <a:t>Yes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92.90%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smtClean="0"/>
                        <a:t>No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7.10%</a:t>
                      </a:r>
                      <a:endParaRPr sz="28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02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262" y="1895875"/>
            <a:ext cx="5750700" cy="4130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30" name="Google Shape;130;p16"/>
          <p:cNvGraphicFramePr/>
          <p:nvPr>
            <p:extLst>
              <p:ext uri="{D42A27DB-BD31-4B8C-83A1-F6EECF244321}">
                <p14:modId xmlns:p14="http://schemas.microsoft.com/office/powerpoint/2010/main" val="1147733486"/>
              </p:ext>
            </p:extLst>
          </p:nvPr>
        </p:nvGraphicFramePr>
        <p:xfrm>
          <a:off x="122310" y="1771185"/>
          <a:ext cx="5966900" cy="4031490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4579900"/>
                <a:gridCol w="1387000"/>
              </a:tblGrid>
              <a:tr h="4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If you think masks reduce the spread of COVID-19, how does it work?</a:t>
                      </a:r>
                      <a:r>
                        <a:rPr lang="en-US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Masks</a:t>
                      </a:r>
                      <a:r>
                        <a:rPr lang="en-US" sz="20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help prevent respiratory droplets from traveling into the air and onto other people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85.20%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Masks bar contaminated air from entering lungs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8.70%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Do</a:t>
                      </a:r>
                      <a:r>
                        <a:rPr lang="en-US" sz="2000" baseline="0" dirty="0" smtClean="0"/>
                        <a:t> not know the effectiveness of wearing masks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0.80%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5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Do not believe masks reduce the risks of COVID-19</a:t>
                      </a:r>
                      <a:r>
                        <a:rPr lang="en-US" sz="2000" baseline="0" dirty="0" smtClean="0"/>
                        <a:t> spread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5.40%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03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" y="2184525"/>
            <a:ext cx="6169374" cy="38095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37" name="Google Shape;137;p17"/>
          <p:cNvGraphicFramePr/>
          <p:nvPr>
            <p:extLst>
              <p:ext uri="{D42A27DB-BD31-4B8C-83A1-F6EECF244321}">
                <p14:modId xmlns:p14="http://schemas.microsoft.com/office/powerpoint/2010/main" val="72462793"/>
              </p:ext>
            </p:extLst>
          </p:nvPr>
        </p:nvGraphicFramePr>
        <p:xfrm>
          <a:off x="6354104" y="1721991"/>
          <a:ext cx="5648759" cy="4272122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4351109"/>
                <a:gridCol w="1297650"/>
              </a:tblGrid>
              <a:tr h="10664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Why do you think many people refrain from wearing masks while in public setting?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Face difficulties in breathing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20.90%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99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Feel hot and uncomfortable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67.40%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2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Masks are costly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5.40%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6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Masks do not really reduce the risks of spreading COVID-19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6.30%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04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352" y="2339800"/>
            <a:ext cx="6358350" cy="39262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44" name="Google Shape;144;p18"/>
          <p:cNvGraphicFramePr/>
          <p:nvPr>
            <p:extLst>
              <p:ext uri="{D42A27DB-BD31-4B8C-83A1-F6EECF244321}">
                <p14:modId xmlns:p14="http://schemas.microsoft.com/office/powerpoint/2010/main" val="3216038715"/>
              </p:ext>
            </p:extLst>
          </p:nvPr>
        </p:nvGraphicFramePr>
        <p:xfrm>
          <a:off x="193200" y="3101788"/>
          <a:ext cx="5348275" cy="2470341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4059550"/>
                <a:gridCol w="1288725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Who needs to wear mask in public setting?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Only those infected</a:t>
                      </a:r>
                      <a:r>
                        <a:rPr lang="en-US" sz="2000" baseline="0" dirty="0" smtClean="0"/>
                        <a:t> by COVID-19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7.00%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Mandatory for everyone to wear masks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90.50%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No clear conception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2.50%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19"/>
          <p:cNvGraphicFramePr/>
          <p:nvPr>
            <p:extLst>
              <p:ext uri="{D42A27DB-BD31-4B8C-83A1-F6EECF244321}">
                <p14:modId xmlns:p14="http://schemas.microsoft.com/office/powerpoint/2010/main" val="268685233"/>
              </p:ext>
            </p:extLst>
          </p:nvPr>
        </p:nvGraphicFramePr>
        <p:xfrm>
          <a:off x="5694675" y="1932998"/>
          <a:ext cx="6497325" cy="4068127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5046275"/>
                <a:gridCol w="1451050"/>
              </a:tblGrid>
              <a:tr h="8877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What can encourage everyone to wear masks while in public setting?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If they clearly get to know the benefits of wearing masks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29.30%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17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If reminded of the provision that it is legally binding to wear masks while outside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37.70%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7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Reminded of the disadvantages of not wearing masks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24.40%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31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If masks are cheaper to buy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8.60%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19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05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2578750"/>
            <a:ext cx="5542272" cy="3422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06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" y="2310950"/>
            <a:ext cx="5351724" cy="3304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58" name="Google Shape;158;p20"/>
          <p:cNvGraphicFramePr/>
          <p:nvPr>
            <p:extLst>
              <p:ext uri="{D42A27DB-BD31-4B8C-83A1-F6EECF244321}">
                <p14:modId xmlns:p14="http://schemas.microsoft.com/office/powerpoint/2010/main" val="2847732737"/>
              </p:ext>
            </p:extLst>
          </p:nvPr>
        </p:nvGraphicFramePr>
        <p:xfrm>
          <a:off x="6060200" y="2310949"/>
          <a:ext cx="5558850" cy="3304701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4219375"/>
                <a:gridCol w="1339475"/>
              </a:tblGrid>
              <a:tr h="1363806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How beneficial hand-washing is to reduce the risks of contacting COVID-19?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24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Not beneficial at all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1.20%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8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Slightly beneficial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7.80%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8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Beneficial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18.40%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88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Very beneficial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72.60%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419088" y="835192"/>
            <a:ext cx="253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Q: 07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3" y="2482750"/>
            <a:ext cx="6276249" cy="387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165" name="Google Shape;165;p21"/>
          <p:cNvGraphicFramePr/>
          <p:nvPr>
            <p:extLst>
              <p:ext uri="{D42A27DB-BD31-4B8C-83A1-F6EECF244321}">
                <p14:modId xmlns:p14="http://schemas.microsoft.com/office/powerpoint/2010/main" val="2618442435"/>
              </p:ext>
            </p:extLst>
          </p:nvPr>
        </p:nvGraphicFramePr>
        <p:xfrm>
          <a:off x="6913418" y="2482750"/>
          <a:ext cx="5104957" cy="3904195"/>
        </p:xfrm>
        <a:graphic>
          <a:graphicData uri="http://schemas.openxmlformats.org/drawingml/2006/table">
            <a:tbl>
              <a:tblPr>
                <a:noFill/>
                <a:tableStyleId>{2CBC4E9E-64A0-480B-BCFE-3360D82DF1EA}</a:tableStyleId>
              </a:tblPr>
              <a:tblGrid>
                <a:gridCol w="3182257"/>
                <a:gridCol w="1922700"/>
              </a:tblGrid>
              <a:tr h="266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/>
                        <a:t>How many times did you wash your hands with soap and water yesterday? </a:t>
                      </a:r>
                      <a:endParaRPr sz="24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3-5</a:t>
                      </a:r>
                      <a:r>
                        <a:rPr lang="en-US" sz="2000" baseline="0" dirty="0" smtClean="0"/>
                        <a:t> times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35.50%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6-9 times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27.70%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More than 10 times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25.60%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1-2 times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9.00%</a:t>
                      </a:r>
                      <a:endParaRPr sz="24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6932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/>
                        <a:t>None </a:t>
                      </a:r>
                      <a:endParaRPr sz="2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2.10%</a:t>
                      </a:r>
                      <a:endParaRPr sz="24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433</Words>
  <Application>Microsoft Office PowerPoint</Application>
  <PresentationFormat>Custom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4</cp:revision>
  <dcterms:modified xsi:type="dcterms:W3CDTF">2020-08-20T07:31:18Z</dcterms:modified>
</cp:coreProperties>
</file>